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334" r:id="rId14"/>
    <p:sldId id="277" r:id="rId15"/>
    <p:sldId id="262" r:id="rId16"/>
    <p:sldId id="317" r:id="rId17"/>
    <p:sldId id="311" r:id="rId18"/>
    <p:sldId id="312" r:id="rId19"/>
    <p:sldId id="335" r:id="rId20"/>
    <p:sldId id="313" r:id="rId21"/>
    <p:sldId id="340" r:id="rId22"/>
    <p:sldId id="336" r:id="rId23"/>
    <p:sldId id="314" r:id="rId24"/>
    <p:sldId id="315" r:id="rId25"/>
    <p:sldId id="316" r:id="rId26"/>
    <p:sldId id="341" r:id="rId27"/>
    <p:sldId id="342" r:id="rId28"/>
    <p:sldId id="292" r:id="rId29"/>
    <p:sldId id="299" r:id="rId30"/>
    <p:sldId id="337" r:id="rId31"/>
    <p:sldId id="339" r:id="rId32"/>
    <p:sldId id="338" r:id="rId33"/>
    <p:sldId id="291" r:id="rId34"/>
    <p:sldId id="271" r:id="rId35"/>
    <p:sldId id="309" r:id="rId36"/>
    <p:sldId id="27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3294" autoAdjust="0"/>
  </p:normalViewPr>
  <p:slideViewPr>
    <p:cSldViewPr showGuides="1">
      <p:cViewPr varScale="1">
        <p:scale>
          <a:sx n="88" d="100"/>
          <a:sy n="88" d="100"/>
        </p:scale>
        <p:origin x="1190" y="86"/>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1/19/2024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5" y="3657601"/>
            <a:ext cx="4724396" cy="2723823"/>
          </a:xfrm>
          <a:prstGeom prst="rect">
            <a:avLst/>
          </a:prstGeom>
          <a:noFill/>
        </p:spPr>
        <p:txBody>
          <a:bodyPr wrap="square" rtlCol="0">
            <a:spAutoFit/>
          </a:bodyPr>
          <a:lstStyle/>
          <a:p>
            <a:pPr>
              <a:lnSpc>
                <a:spcPct val="150000"/>
              </a:lnSpc>
              <a:buClrTx/>
              <a:buSzTx/>
              <a:buNone/>
            </a:pPr>
            <a:r>
              <a:rPr lang="en-US" dirty="0">
                <a:latin typeface="Times New Roman" panose="02020603050405020304" pitchFamily="18" charset="0"/>
                <a:cs typeface="Times New Roman" panose="02020603050405020304" pitchFamily="18" charset="0"/>
                <a:sym typeface="+mn-ea"/>
              </a:rPr>
              <a:t>1. Bhoknal Gayatri Satish(Roll no.07)                            2. Varpe Aditya Rajendra(Roll no.66)                            3. Waman Onkar Uttam  (Roll no.69)                            4. 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7" name="Picture 6">
            <a:extLst>
              <a:ext uri="{FF2B5EF4-FFF2-40B4-BE49-F238E27FC236}">
                <a16:creationId xmlns:a16="http://schemas.microsoft.com/office/drawing/2014/main" id="{4DBEA9AE-7D5B-7C77-13CD-44F4EEC78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94654"/>
            <a:ext cx="5750052" cy="61633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
        <p:nvSpPr>
          <p:cNvPr id="6"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572000" cy="609600"/>
          </a:xfrm>
        </p:spPr>
        <p:txBody>
          <a:bodyPr/>
          <a:lstStyle/>
          <a:p>
            <a:r>
              <a:rPr lang="en-US" sz="4000" b="1" dirty="0">
                <a:latin typeface="Times New Roman" panose="02020603050405020304" pitchFamily="18" charset="0"/>
                <a:cs typeface="Times New Roman" panose="02020603050405020304" pitchFamily="18" charset="0"/>
              </a:rPr>
              <a:t>Prototype Images</a:t>
            </a:r>
          </a:p>
        </p:txBody>
      </p:sp>
      <p:pic>
        <p:nvPicPr>
          <p:cNvPr id="5" name="Content Placeholder 4">
            <a:extLst>
              <a:ext uri="{FF2B5EF4-FFF2-40B4-BE49-F238E27FC236}">
                <a16:creationId xmlns:a16="http://schemas.microsoft.com/office/drawing/2014/main" id="{F949DDA6-C462-29F5-5194-D277DC9F4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61109"/>
            <a:ext cx="3048000" cy="622021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895A7B-8B9F-4442-2285-B4A1351793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574801"/>
            <a:ext cx="2895600" cy="620652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 with dc supply</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cell </a:t>
            </a:r>
            <a:r>
              <a:rPr lang="en-US" sz="1600" dirty="0">
                <a:solidFill>
                  <a:srgbClr val="000000"/>
                </a:solidFill>
                <a:latin typeface="Times New Roman" panose="02020603050405020304" pitchFamily="18" charset="0"/>
                <a:cs typeface="Times New Roman" panose="02020603050405020304" pitchFamily="18" charset="0"/>
              </a:rPr>
              <a:t>with </a:t>
            </a:r>
            <a:r>
              <a:rPr lang="en-US" sz="1600">
                <a:solidFill>
                  <a:srgbClr val="000000"/>
                </a:solidFill>
                <a:latin typeface="Times New Roman" panose="02020603050405020304" pitchFamily="18" charset="0"/>
                <a:cs typeface="Times New Roman" panose="02020603050405020304" pitchFamily="18" charset="0"/>
              </a:rPr>
              <a:t>hx711 sensor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 (</a:t>
            </a:r>
            <a:r>
              <a:rPr lang="en-US" sz="1600" dirty="0">
                <a:solidFill>
                  <a:srgbClr val="000000"/>
                </a:solidFill>
                <a:latin typeface="Times New Roman" panose="02020603050405020304" pitchFamily="18" charset="0"/>
                <a:cs typeface="Times New Roman" panose="02020603050405020304" pitchFamily="18" charset="0"/>
              </a:rPr>
              <a:t>YL 38)</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 (ds18b20)</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module(V3)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sensors (IR-08H)</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Ultrasonic sensor (HC-SR04)</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I2C serial interface adapter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 (APR33A3)</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Speaker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Motor driver circuit (L293)</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20"/>
            <a:ext cx="5915891" cy="2795279"/>
          </a:xfrm>
        </p:spPr>
        <p:txBody>
          <a:bodyPr>
            <a:normAutofit fontScale="97500"/>
          </a:bodyPr>
          <a:lstStyle/>
          <a:p>
            <a:pPr marL="263525" indent="-263525" algn="just">
              <a:buFont typeface="+mj-lt"/>
              <a:buAutoNum type="arabicPeriod"/>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marL="182563" indent="80963" algn="just">
              <a:buNone/>
            </a:pPr>
            <a:r>
              <a:rPr lang="en-US" sz="1600" dirty="0">
                <a:latin typeface="Times New Roman" panose="02020603050405020304" pitchFamily="18" charset="0"/>
                <a:cs typeface="Times New Roman" panose="02020603050405020304" pitchFamily="18" charset="0"/>
              </a:rPr>
              <a:t>Specifications:</a:t>
            </a:r>
          </a:p>
          <a:p>
            <a:pPr marL="641350" indent="-285750"/>
            <a:r>
              <a:rPr lang="en-US" sz="1600" b="0" i="0" dirty="0">
                <a:effectLst/>
                <a:latin typeface="Times New Roman" panose="02020603050405020304" pitchFamily="18" charset="0"/>
                <a:cs typeface="Times New Roman" panose="02020603050405020304" pitchFamily="18" charset="0"/>
              </a:rPr>
              <a:t>Input Voltage:            230 V AC</a:t>
            </a:r>
          </a:p>
          <a:p>
            <a:pPr marL="641350" indent="-285750"/>
            <a:r>
              <a:rPr lang="en-US" sz="1600" b="0" i="0" dirty="0">
                <a:effectLst/>
                <a:latin typeface="Times New Roman" panose="02020603050405020304" pitchFamily="18" charset="0"/>
                <a:cs typeface="Times New Roman" panose="02020603050405020304" pitchFamily="18" charset="0"/>
              </a:rPr>
              <a:t>Output Voltage:         12 V AC</a:t>
            </a:r>
          </a:p>
          <a:p>
            <a:pPr marL="641350" indent="-285750"/>
            <a:r>
              <a:rPr lang="en-US" sz="1600" b="0" i="0" dirty="0">
                <a:effectLst/>
                <a:latin typeface="Times New Roman" panose="02020603050405020304" pitchFamily="18" charset="0"/>
                <a:cs typeface="Times New Roman" panose="02020603050405020304" pitchFamily="18" charset="0"/>
              </a:rPr>
              <a:t>Output Current:         2 A</a:t>
            </a:r>
          </a:p>
          <a:p>
            <a:pPr marL="641350" indent="-285750"/>
            <a:r>
              <a:rPr lang="en-US" sz="1600" b="0" i="0" dirty="0">
                <a:effectLst/>
                <a:latin typeface="Times New Roman" panose="02020603050405020304" pitchFamily="18" charset="0"/>
                <a:cs typeface="Times New Roman" panose="02020603050405020304" pitchFamily="18" charset="0"/>
              </a:rPr>
              <a:t>Mounting:                 Vertical mount type</a:t>
            </a:r>
          </a:p>
          <a:p>
            <a:pPr marL="641350" indent="-285750"/>
            <a:r>
              <a:rPr lang="en-US" sz="1600" b="0" i="0" dirty="0">
                <a:effectLst/>
                <a:latin typeface="Times New Roman" panose="02020603050405020304" pitchFamily="18" charset="0"/>
                <a:cs typeface="Times New Roman" panose="02020603050405020304" pitchFamily="18" charset="0"/>
              </a:rPr>
              <a:t>Winding:                   Copper</a:t>
            </a: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200400"/>
            <a:ext cx="3816925" cy="3816925"/>
          </a:xfrm>
          <a:prstGeom prst="rect">
            <a:avLst/>
          </a:prstGeom>
        </p:spPr>
      </p:pic>
      <p:sp>
        <p:nvSpPr>
          <p:cNvPr id="2" name="Content Placeholder 4">
            <a:extLst>
              <a:ext uri="{FF2B5EF4-FFF2-40B4-BE49-F238E27FC236}">
                <a16:creationId xmlns:a16="http://schemas.microsoft.com/office/drawing/2014/main" id="{7A0FF5EE-5794-1627-B916-3E81054C2F9C}"/>
              </a:ext>
            </a:extLst>
          </p:cNvPr>
          <p:cNvSpPr txBox="1">
            <a:spLocks/>
          </p:cNvSpPr>
          <p:nvPr/>
        </p:nvSpPr>
        <p:spPr>
          <a:xfrm>
            <a:off x="121920" y="4305038"/>
            <a:ext cx="5915891" cy="3143700"/>
          </a:xfrm>
          <a:prstGeom prst="rect">
            <a:avLst/>
          </a:prstGeom>
          <a:noFill/>
          <a:ln w="9525">
            <a:noFill/>
          </a:ln>
        </p:spPr>
        <p:txBody>
          <a:bodyPr>
            <a:normAutofit fontScale="975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263525" indent="-263525" algn="just">
              <a:buFont typeface="+mj-lt"/>
              <a:buAutoNum type="arabicPeriod" startAt="2"/>
            </a:pPr>
            <a:r>
              <a:rPr lang="en-US" sz="1600" b="1" dirty="0">
                <a:latin typeface="Times New Roman" panose="02020603050405020304" pitchFamily="18" charset="0"/>
                <a:cs typeface="Times New Roman" panose="02020603050405020304" pitchFamily="18" charset="0"/>
              </a:rPr>
              <a:t>Bridge rectifier with dc regulated supply: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marL="447675" indent="-184150" algn="just">
              <a:buNone/>
            </a:pPr>
            <a:r>
              <a:rPr lang="en-US" sz="1600" dirty="0">
                <a:latin typeface="Times New Roman" panose="02020603050405020304" pitchFamily="18" charset="0"/>
                <a:cs typeface="Times New Roman" panose="02020603050405020304" pitchFamily="18" charset="0"/>
              </a:rPr>
              <a:t>Specifications:</a:t>
            </a:r>
          </a:p>
          <a:p>
            <a:pPr marL="355600" indent="274638"/>
            <a:r>
              <a:rPr lang="en-US" sz="1600" b="0" i="0" dirty="0">
                <a:effectLst/>
                <a:latin typeface="Times New Roman" panose="02020603050405020304" pitchFamily="18" charset="0"/>
                <a:cs typeface="Times New Roman" panose="02020603050405020304" pitchFamily="18" charset="0"/>
              </a:rPr>
              <a:t>Input Voltage:            12 V AC</a:t>
            </a:r>
          </a:p>
          <a:p>
            <a:pPr marL="355600" indent="274638"/>
            <a:r>
              <a:rPr lang="en-US" sz="1600" b="0" i="0" dirty="0">
                <a:effectLst/>
                <a:latin typeface="Times New Roman" panose="02020603050405020304" pitchFamily="18" charset="0"/>
                <a:cs typeface="Times New Roman" panose="02020603050405020304" pitchFamily="18" charset="0"/>
              </a:rPr>
              <a:t>Output Voltage:         12 V DC</a:t>
            </a:r>
          </a:p>
          <a:p>
            <a:pPr marL="355600" indent="274638"/>
            <a:r>
              <a:rPr lang="en-US" sz="1600" b="0" i="0" dirty="0">
                <a:effectLst/>
                <a:latin typeface="Times New Roman" panose="02020603050405020304" pitchFamily="18" charset="0"/>
                <a:cs typeface="Times New Roman" panose="02020603050405020304" pitchFamily="18" charset="0"/>
              </a:rPr>
              <a:t>Output Current:         2 A</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381000"/>
            <a:ext cx="8534400" cy="4770537"/>
          </a:xfrm>
          <a:prstGeom prst="rect">
            <a:avLst/>
          </a:prstGeom>
          <a:noFill/>
        </p:spPr>
        <p:txBody>
          <a:bodyPr wrap="square" rtlCol="0">
            <a:spAutoFit/>
          </a:bodyPr>
          <a:lstStyle/>
          <a:p>
            <a:pPr marL="263525" indent="-263525" algn="just">
              <a:buFont typeface="+mj-lt"/>
              <a:buAutoNum type="arabicPeriod" startAt="3"/>
            </a:pPr>
            <a:r>
              <a:rPr lang="en-US" sz="1600" b="1" dirty="0">
                <a:latin typeface="Times New Roman" panose="02020603050405020304" pitchFamily="18" charset="0"/>
                <a:cs typeface="Times New Roman" panose="02020603050405020304" pitchFamily="18" charset="0"/>
              </a:rPr>
              <a:t>Voice recognition module(V3):</a:t>
            </a:r>
            <a:r>
              <a:rPr lang="en-US" sz="1600" dirty="0">
                <a:latin typeface="Times New Roman" panose="02020603050405020304" pitchFamily="18" charset="0"/>
                <a:cs typeface="Times New Roman" panose="02020603050405020304" pitchFamily="18" charset="0"/>
              </a:rPr>
              <a:t> </a:t>
            </a:r>
          </a:p>
          <a:p>
            <a:pPr marL="355600"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a:t>
            </a:r>
          </a:p>
          <a:p>
            <a:pPr marL="355600"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p>
          <a:p>
            <a:pPr marL="355600" lvl="1" algn="just"/>
            <a:r>
              <a:rPr lang="en-US" sz="1600" dirty="0">
                <a:latin typeface="Times New Roman" panose="02020603050405020304" pitchFamily="18" charset="0"/>
                <a:cs typeface="Times New Roman" panose="02020603050405020304" pitchFamily="18" charset="0"/>
              </a:rPr>
              <a:t>Specifications:</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Support a maximum of 80 voice commands, with each voice 1500ms (one or two words speaking).</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7 voice commands effectively at the same time.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User-control General Pin Output.</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Analog Interface: 3.5 mm mono-channel microphone connector +  microphone pin interface.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4.5 - 5.5 V DC</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40 mA</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Recognition accuracy: 99%</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Protocol: UART/GPIO</a:t>
            </a: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63525" lvl="1" algn="just"/>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42539" y="858061"/>
            <a:ext cx="4632504" cy="79455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400800"/>
          </a:xfrm>
        </p:spPr>
        <p:txBody>
          <a:bodyPr/>
          <a:lstStyle/>
          <a:p>
            <a:pPr marL="263525" indent="-263525" algn="just">
              <a:lnSpc>
                <a:spcPct val="150000"/>
              </a:lnSpc>
              <a:buFont typeface="+mj-lt"/>
              <a:buAutoNum type="arabicPeriod" startAt="4"/>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355600" lvl="1" indent="0" algn="just" rtl="0">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355600" indent="0" fontAlgn="ctr">
              <a:buNone/>
            </a:pPr>
            <a:r>
              <a:rPr lang="en-US" sz="1600" dirty="0">
                <a:latin typeface="Times New Roman" panose="02020603050405020304" pitchFamily="18" charset="0"/>
                <a:cs typeface="Times New Roman" panose="02020603050405020304" pitchFamily="18" charset="0"/>
              </a:rPr>
              <a:t>Specifications: </a:t>
            </a:r>
          </a:p>
          <a:p>
            <a:pPr marL="720725" indent="-18256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7 - 12 V DC</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be used as PWM outputs)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Reset button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720725" indent="-182563" algn="l">
              <a:buNone/>
            </a:pPr>
            <a:r>
              <a:rPr lang="en-US" sz="1600" dirty="0">
                <a:latin typeface="Times New Roman" panose="02020603050405020304" pitchFamily="18" charset="0"/>
                <a:cs typeface="Times New Roman" panose="02020603050405020304" pitchFamily="18" charset="0"/>
              </a:rPr>
              <a:t>       is used for the bootloader)</a:t>
            </a:r>
          </a:p>
          <a:p>
            <a:pPr marL="720725" indent="-182563" algn="l">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743200"/>
            <a:ext cx="5486400" cy="3543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56782" cy="4114800"/>
          </a:xfrm>
        </p:spPr>
        <p:txBody>
          <a:bodyPr/>
          <a:lstStyle/>
          <a:p>
            <a:pPr marL="263525" indent="-263525" algn="just">
              <a:lnSpc>
                <a:spcPct val="150000"/>
              </a:lnSpc>
              <a:buFont typeface="+mj-lt"/>
              <a:buAutoNum type="arabicPeriod" startAt="5"/>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355600" indent="-263525" algn="just">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355600" indent="0" algn="just">
              <a:lnSpc>
                <a:spcPct val="150000"/>
              </a:lnSpc>
              <a:buNone/>
            </a:pPr>
            <a:r>
              <a:rPr lang="en-US" sz="1600" dirty="0">
                <a:latin typeface="Times New Roman" panose="02020603050405020304" pitchFamily="18" charset="0"/>
                <a:cs typeface="Times New Roman" panose="02020603050405020304" pitchFamily="18" charset="0"/>
              </a:rPr>
              <a:t>Specifications: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marL="630238" indent="-182563" algn="just"/>
            <a:r>
              <a:rPr lang="en-US" sz="1600" dirty="0">
                <a:latin typeface="Times New Roman" panose="02020603050405020304" pitchFamily="18" charset="0"/>
                <a:cs typeface="Times New Roman" panose="02020603050405020304" pitchFamily="18" charset="0"/>
              </a:rPr>
              <a:t>Character pixels: 5 W x 7 H</a:t>
            </a:r>
          </a:p>
          <a:p>
            <a:pPr marL="630238" indent="-182563" algn="just"/>
            <a:r>
              <a:rPr lang="en-US" sz="1600" dirty="0">
                <a:latin typeface="Times New Roman" panose="02020603050405020304" pitchFamily="18" charset="0"/>
                <a:cs typeface="Times New Roman" panose="02020603050405020304" pitchFamily="18" charset="0"/>
              </a:rPr>
              <a:t>Total pins: 16</a:t>
            </a:r>
          </a:p>
          <a:p>
            <a:pPr marL="630238" indent="-182563" algn="just"/>
            <a:r>
              <a:rPr lang="en-US" sz="1600" dirty="0">
                <a:latin typeface="Times New Roman" panose="02020603050405020304" pitchFamily="18" charset="0"/>
                <a:cs typeface="Times New Roman" panose="02020603050405020304" pitchFamily="18" charset="0"/>
              </a:rPr>
              <a:t>Data pins: 8 (D0 to D7)</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819400"/>
            <a:ext cx="5238095" cy="42048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8B5B3-02E8-BDB1-A1EE-B2B51A7BF670}"/>
              </a:ext>
            </a:extLst>
          </p:cNvPr>
          <p:cNvSpPr>
            <a:spLocks noGrp="1"/>
          </p:cNvSpPr>
          <p:nvPr>
            <p:ph idx="1"/>
          </p:nvPr>
        </p:nvSpPr>
        <p:spPr>
          <a:xfrm>
            <a:off x="0" y="365916"/>
            <a:ext cx="8610600" cy="5668967"/>
          </a:xfrm>
        </p:spPr>
        <p:txBody>
          <a:bodyPr/>
          <a:lstStyle/>
          <a:p>
            <a:pPr marL="263525" indent="-263525">
              <a:buFont typeface="+mj-lt"/>
              <a:buAutoNum type="arabicPeriod" startAt="6"/>
            </a:pPr>
            <a:r>
              <a:rPr lang="en-IN" sz="1600" b="1" dirty="0">
                <a:latin typeface="Times New Roman" panose="02020603050405020304" pitchFamily="18" charset="0"/>
                <a:cs typeface="Times New Roman" panose="02020603050405020304" pitchFamily="18" charset="0"/>
              </a:rPr>
              <a:t>I2C serial interface adapter module:</a:t>
            </a:r>
          </a:p>
          <a:p>
            <a:pPr marL="355600" indent="0" algn="just">
              <a:buNone/>
            </a:pPr>
            <a:r>
              <a:rPr lang="en-US" sz="1600" dirty="0">
                <a:latin typeface="Times New Roman" panose="02020603050405020304" pitchFamily="18" charset="0"/>
                <a:cs typeface="Times New Roman" panose="02020603050405020304" pitchFamily="18" charset="0"/>
              </a:rPr>
              <a:t>This LCD I2C adapter module is designed to fit directly below the standard 16x2 LCD display. Then through this module, the LCD can communicate through I2C protocol which requires only 2 pins from the controller side and then uses the PCF8574 IC to receive data from I2C and display them on the LCD screen.</a:t>
            </a:r>
            <a:endParaRPr lang="en-IN" sz="1600" dirty="0">
              <a:latin typeface="Times New Roman" panose="02020603050405020304" pitchFamily="18" charset="0"/>
              <a:cs typeface="Times New Roman" panose="02020603050405020304" pitchFamily="18" charset="0"/>
            </a:endParaRPr>
          </a:p>
          <a:p>
            <a:pPr marL="0" indent="355600">
              <a:buNone/>
            </a:pPr>
            <a:r>
              <a:rPr lang="en-IN"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have 8 modules on a single I2C bus (change address via solder jumpers)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Backlight of the LCD display can be enabled or disabled via a jumper on the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Serial I2C control of LCD display using PCF8574</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Contrast of the LCD screen control via a potentiometer</a:t>
            </a:r>
          </a:p>
          <a:p>
            <a:pPr marL="0" indent="355600">
              <a:buNone/>
            </a:pP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AF76CDA-9580-AB7A-F2F6-18EABD6C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2971800"/>
            <a:ext cx="5562600" cy="3708400"/>
          </a:xfrm>
          <a:prstGeom prst="rect">
            <a:avLst/>
          </a:prstGeom>
        </p:spPr>
      </p:pic>
    </p:spTree>
    <p:extLst>
      <p:ext uri="{BB962C8B-B14F-4D97-AF65-F5344CB8AC3E}">
        <p14:creationId xmlns:p14="http://schemas.microsoft.com/office/powerpoint/2010/main" val="14826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838200"/>
            <a:ext cx="5257800" cy="5410200"/>
          </a:xfrm>
        </p:spPr>
        <p:txBody>
          <a:bodyPr>
            <a:normAutofit fontScale="925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Prototype images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Advantages</a:t>
            </a:r>
          </a:p>
          <a:p>
            <a:pPr>
              <a:lnSpc>
                <a:spcPct val="100000"/>
              </a:lnSpc>
            </a:pPr>
            <a:r>
              <a:rPr lang="en-US" sz="1800" dirty="0">
                <a:latin typeface="Times New Roman" panose="02020603050405020304" pitchFamily="18" charset="0"/>
                <a:cs typeface="Times New Roman" panose="02020603050405020304" pitchFamily="18" charset="0"/>
              </a:rPr>
              <a:t>Limitation</a:t>
            </a:r>
          </a:p>
          <a:p>
            <a:pPr>
              <a:lnSpc>
                <a:spcPct val="100000"/>
              </a:lnSpc>
            </a:pPr>
            <a:r>
              <a:rPr lang="en-US" sz="1800" dirty="0">
                <a:latin typeface="Times New Roman" panose="02020603050405020304" pitchFamily="18" charset="0"/>
                <a:cs typeface="Times New Roman" panose="02020603050405020304" pitchFamily="18" charset="0"/>
              </a:rPr>
              <a:t>Application</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 y="381000"/>
            <a:ext cx="8600440" cy="6617852"/>
          </a:xfrm>
        </p:spPr>
        <p:txBody>
          <a:bodyPr/>
          <a:lstStyle/>
          <a:p>
            <a:pPr marL="263525" indent="-263525" algn="just">
              <a:lnSpc>
                <a:spcPct val="150000"/>
              </a:lnSpc>
              <a:buFont typeface="+mj-lt"/>
              <a:buAutoNum type="arabicPeriod" startAt="7"/>
            </a:pPr>
            <a:r>
              <a:rPr lang="en-US" sz="1600" b="1" dirty="0">
                <a:latin typeface="Times New Roman" panose="02020603050405020304" pitchFamily="18" charset="0"/>
                <a:cs typeface="Times New Roman" panose="02020603050405020304" pitchFamily="18" charset="0"/>
              </a:rPr>
              <a:t>Ultrasonic Sensor(HC-SR04):</a:t>
            </a:r>
          </a:p>
          <a:p>
            <a:pPr marL="355600" indent="0" algn="just">
              <a:buNone/>
            </a:pPr>
            <a:r>
              <a:rPr lang="en-US" sz="1600" dirty="0">
                <a:latin typeface="Times New Roman" panose="02020603050405020304" pitchFamily="18" charset="0"/>
                <a:cs typeface="Times New Roman" panose="02020603050405020304" pitchFamily="18" charset="0"/>
              </a:rPr>
              <a:t>This HC-SR04-Ultrasonic Range Finder is a very popular sensor that is found in many applications where it requires measuring distance and detecting objects.</a:t>
            </a:r>
          </a:p>
          <a:p>
            <a:pPr marL="355600" indent="0" algn="just">
              <a:buNone/>
            </a:pPr>
            <a:r>
              <a:rPr lang="en-US" sz="1600" dirty="0">
                <a:latin typeface="Times New Roman" panose="02020603050405020304" pitchFamily="18" charset="0"/>
                <a:cs typeface="Times New Roman" panose="02020603050405020304" pitchFamily="18" charset="0"/>
              </a:rPr>
              <a:t>The module has two eyes like projects in the front which forms the Ultrasonic transmitter and Receiver.</a:t>
            </a:r>
          </a:p>
          <a:p>
            <a:pPr marL="355600" indent="0" algn="just">
              <a:buNone/>
            </a:pPr>
            <a:r>
              <a:rPr lang="en-US" sz="1600" dirty="0">
                <a:latin typeface="Times New Roman" panose="02020603050405020304" pitchFamily="18" charset="0"/>
                <a:cs typeface="Times New Roman" panose="02020603050405020304" pitchFamily="18" charset="0"/>
              </a:rPr>
              <a:t>It offers excellent range accuracy and stable readings in an easy-to-use package. Its operation is not affected by sunlight or black material.</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Current: 15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Frequency: 40 kHz</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Ranging Distance : 2 cm – 400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Resolution : 0.3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Measuring Angle: 15</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Trigger Input Pulse width: 10 µS</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8E6F21D8-268F-C3F7-AA1F-DE88EB61E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823026"/>
            <a:ext cx="3733800" cy="3733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10600" cy="6617852"/>
          </a:xfrm>
        </p:spPr>
        <p:txBody>
          <a:bodyPr/>
          <a:lstStyle/>
          <a:p>
            <a:pPr marL="263525" indent="-263525" algn="just">
              <a:lnSpc>
                <a:spcPct val="150000"/>
              </a:lnSpc>
              <a:buFont typeface="+mj-lt"/>
              <a:buAutoNum type="arabicPeriod" startAt="8"/>
            </a:pPr>
            <a:r>
              <a:rPr lang="en-US" sz="1600" b="1" dirty="0">
                <a:latin typeface="Times New Roman" panose="02020603050405020304" pitchFamily="18" charset="0"/>
                <a:cs typeface="Times New Roman" panose="02020603050405020304" pitchFamily="18" charset="0"/>
              </a:rPr>
              <a:t>Audio player module(APR33A3):</a:t>
            </a:r>
            <a:r>
              <a:rPr lang="en-US" sz="1600" dirty="0">
                <a:latin typeface="Times New Roman" panose="02020603050405020304" pitchFamily="18" charset="0"/>
                <a:cs typeface="Times New Roman" panose="02020603050405020304" pitchFamily="18" charset="0"/>
              </a:rPr>
              <a:t> </a:t>
            </a:r>
          </a:p>
          <a:p>
            <a:pPr marL="355600" indent="0" algn="just">
              <a:buNone/>
            </a:pPr>
            <a:r>
              <a:rPr lang="en-US" sz="1600" dirty="0">
                <a:latin typeface="Times New Roman" panose="02020603050405020304" pitchFamily="18" charset="0"/>
                <a:cs typeface="Times New Roman" panose="02020603050405020304" pitchFamily="18" charset="0"/>
              </a:rPr>
              <a:t>The APR33A3 Voice Recorder and Playback Module is an incredible device that allows users to particularly record and playback audio files with ease. It features a built-in microphone, support for multiple audio formats, and significantly a 3.5mm headphone jack. It’s a great choice in any case for anyone looking to quickly and easily capture voice recordings and playback them back with clear audio quality.</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voltage: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500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Number of Channels: 8 Channel</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Recording time on all the 8 Channels: 10 min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Speaker: 1/2 W Speaker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Playback and Recording Switch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Status Indicator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Gain controller.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TTL Interface Pins with respect to Ground (not soldered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AUX Jack for the easy interface of the Mobile Phone and Laptop.</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Amplified Speaker Output through LM386 Audio Amplifier</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a:extLst>
              <a:ext uri="{FF2B5EF4-FFF2-40B4-BE49-F238E27FC236}">
                <a16:creationId xmlns:a16="http://schemas.microsoft.com/office/drawing/2014/main" id="{6113AA16-13E0-C9C5-1CB9-8E008DEFA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905000"/>
            <a:ext cx="4442691" cy="3283018"/>
          </a:xfrm>
          <a:prstGeom prst="rect">
            <a:avLst/>
          </a:prstGeom>
        </p:spPr>
      </p:pic>
    </p:spTree>
    <p:extLst>
      <p:ext uri="{BB962C8B-B14F-4D97-AF65-F5344CB8AC3E}">
        <p14:creationId xmlns:p14="http://schemas.microsoft.com/office/powerpoint/2010/main" val="257219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49" y="304800"/>
            <a:ext cx="8434251" cy="2743200"/>
          </a:xfrm>
        </p:spPr>
        <p:txBody>
          <a:bodyPr/>
          <a:lstStyle/>
          <a:p>
            <a:pPr marL="269875" indent="-269875" algn="just">
              <a:lnSpc>
                <a:spcPct val="150000"/>
              </a:lnSpc>
              <a:buFont typeface="+mj-lt"/>
              <a:buAutoNum type="arabicPeriod" startAt="9"/>
            </a:pPr>
            <a:r>
              <a:rPr lang="en-US" sz="1600" b="1" dirty="0">
                <a:latin typeface="Times New Roman" panose="02020603050405020304" pitchFamily="18" charset="0"/>
                <a:cs typeface="Times New Roman" panose="02020603050405020304" pitchFamily="18" charset="0"/>
              </a:rPr>
              <a:t>Speaker:</a:t>
            </a:r>
          </a:p>
          <a:p>
            <a:pPr marL="355600" indent="0" algn="just">
              <a:buNone/>
            </a:pPr>
            <a:r>
              <a:rPr lang="en-US" sz="1600" dirty="0">
                <a:latin typeface="Times New Roman" panose="02020603050405020304" pitchFamily="18" charset="0"/>
                <a:cs typeface="Times New Roman" panose="02020603050405020304" pitchFamily="18" charset="0"/>
              </a:rPr>
              <a:t>This speaker cone is mostly used for low power circuits. It is used in this project for playing audio cues related to lift. </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power: 0.5 W</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impedance: 8 Ω</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Frequency response: 45 kHz</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Noise ratio: 92 ± 3 (dB)</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Diameter: 36 mm</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3E519047-3E9D-DE6C-EBB4-D7529015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8887" y="1124187"/>
            <a:ext cx="2154626" cy="2223068"/>
          </a:xfrm>
          <a:prstGeom prst="rect">
            <a:avLst/>
          </a:prstGeom>
        </p:spPr>
      </p:pic>
      <p:sp>
        <p:nvSpPr>
          <p:cNvPr id="6" name="Content Placeholder 2">
            <a:extLst>
              <a:ext uri="{FF2B5EF4-FFF2-40B4-BE49-F238E27FC236}">
                <a16:creationId xmlns:a16="http://schemas.microsoft.com/office/drawing/2014/main" id="{78D2AC06-CAB2-1523-6F76-30210CFA59D1}"/>
              </a:ext>
            </a:extLst>
          </p:cNvPr>
          <p:cNvSpPr txBox="1">
            <a:spLocks/>
          </p:cNvSpPr>
          <p:nvPr/>
        </p:nvSpPr>
        <p:spPr>
          <a:xfrm>
            <a:off x="-37011" y="3510746"/>
            <a:ext cx="8434251" cy="3271054"/>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gn="just">
              <a:lnSpc>
                <a:spcPct val="150000"/>
              </a:lnSpc>
              <a:buFont typeface="+mj-lt"/>
              <a:buAutoNum type="arabicPeriod" startAt="10"/>
            </a:pPr>
            <a:r>
              <a:rPr lang="en-US" sz="1600" b="1" dirty="0">
                <a:latin typeface="Times New Roman" panose="02020603050405020304" pitchFamily="18" charset="0"/>
                <a:cs typeface="Times New Roman" panose="02020603050405020304" pitchFamily="18" charset="0"/>
              </a:rPr>
              <a:t>Push button:</a:t>
            </a:r>
          </a:p>
          <a:p>
            <a:pPr marL="355600" indent="0" algn="just">
              <a:buFontTx/>
              <a:buNone/>
            </a:pP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rating: 24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rating: 50 mA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Insulation resistance: 100 M</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force: 2.55±0.69 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Contact resistance: 100 m</a:t>
            </a:r>
            <a:r>
              <a:rPr lang="el-GR" sz="1600" dirty="0">
                <a:latin typeface="Times New Roman" panose="02020603050405020304" pitchFamily="18" charset="0"/>
                <a:cs typeface="Times New Roman" panose="02020603050405020304" pitchFamily="18" charset="0"/>
              </a:rPr>
              <a:t>Ω</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temperature range: -20 to +70 °C</a:t>
            </a: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724401"/>
            <a:ext cx="1524000" cy="1524000"/>
          </a:xfrm>
          <a:prstGeom prst="rect">
            <a:avLst/>
          </a:prstGeom>
        </p:spPr>
      </p:pic>
    </p:spTree>
    <p:extLst>
      <p:ext uri="{BB962C8B-B14F-4D97-AF65-F5344CB8AC3E}">
        <p14:creationId xmlns:p14="http://schemas.microsoft.com/office/powerpoint/2010/main" val="252583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47992"/>
            <a:ext cx="8534400" cy="2677656"/>
          </a:xfrm>
          <a:prstGeom prst="rect">
            <a:avLst/>
          </a:prstGeom>
          <a:noFill/>
        </p:spPr>
        <p:txBody>
          <a:bodyPr wrap="square" rtlCol="0">
            <a:spAutoFit/>
          </a:bodyPr>
          <a:lstStyle/>
          <a:p>
            <a:pPr marL="342900" indent="-342900" algn="just">
              <a:lnSpc>
                <a:spcPct val="150000"/>
              </a:lnSpc>
              <a:buFont typeface="+mj-lt"/>
              <a:buAutoNum type="arabicPeriod" startAt="11"/>
            </a:pPr>
            <a:r>
              <a:rPr lang="en-US" sz="1600" b="1" dirty="0">
                <a:latin typeface="Times New Roman" panose="02020603050405020304" pitchFamily="18" charset="0"/>
                <a:cs typeface="Times New Roman" panose="02020603050405020304" pitchFamily="18" charset="0"/>
              </a:rPr>
              <a:t>Motor Driver circuit(L293):</a:t>
            </a:r>
            <a:r>
              <a:rPr lang="en-US" sz="1600" dirty="0">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L293D Motor Driver Module is a medium power motor driver perfect for driving DC Motors and Stepper Motors. It uses the popular L293 motor driver IC. It can drive 4 DC motors on and off, or drive 2 DC motors with directional and speed control.</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supply voltage: 4.5 V to 12 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Motor voltage output VCC: 4.5V to 36V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Peak motor current: 1.2 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Transition time: 300 ns</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8EDEE1-5BC3-8189-973E-0020770CF1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9695" y="457200"/>
            <a:ext cx="3657605" cy="3657605"/>
          </a:xfrm>
          <a:prstGeom prst="rect">
            <a:avLst/>
          </a:prstGeom>
        </p:spPr>
      </p:pic>
      <p:sp>
        <p:nvSpPr>
          <p:cNvPr id="2" name="TextBox 1"/>
          <p:cNvSpPr txBox="1"/>
          <p:nvPr/>
        </p:nvSpPr>
        <p:spPr>
          <a:xfrm>
            <a:off x="0" y="3429000"/>
            <a:ext cx="8686800" cy="3268587"/>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2"/>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defRPr/>
            </a:pPr>
            <a:r>
              <a:rPr lang="en-US" sz="1600" dirty="0">
                <a:latin typeface="Times New Roman" panose="02020603050405020304" pitchFamily="18" charset="0"/>
                <a:cs typeface="Times New Roman" panose="02020603050405020304" pitchFamily="18" charset="0"/>
              </a:rPr>
              <a:t>These motor is simple DC Motor featuring gears for the shaft for obtaining the optimal performance characteristics. They are known as Center Shaft DC Geared Motors because their shaft extends through the center of their gearbox assembly. We are using it for moving lift up-down.</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Speed: 200 RPM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12 V DC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Current Max: 300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No-Load Current: 60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Torque: 1.5 kg-cm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Stall Torque: 5.4 kg-cm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867400" y="4646460"/>
            <a:ext cx="3200400" cy="18501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86" y="381000"/>
            <a:ext cx="8610600" cy="5834289"/>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3"/>
              <a:defRPr/>
            </a:pPr>
            <a:r>
              <a:rPr lang="en-US" sz="1600" b="1" dirty="0">
                <a:solidFill>
                  <a:srgbClr val="000000"/>
                </a:solidFill>
                <a:latin typeface="Times New Roman" panose="02020603050405020304" pitchFamily="18" charset="0"/>
                <a:cs typeface="Times New Roman" panose="02020603050405020304" pitchFamily="18" charset="0"/>
              </a:rPr>
              <a:t>Temperature sensor (ds18b20):</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The DS18B20 is a programmable digital temperature sensor that communicates using the 1-Wire method. It doesn't require any external components to operate. We have used it to measure the temperature of DC motor to avoid overheating of motor.</a:t>
            </a:r>
          </a:p>
          <a:p>
            <a:pPr marL="355600" algn="just" fontAlgn="base">
              <a:spcBef>
                <a:spcPct val="20000"/>
              </a:spcBef>
              <a:spcAft>
                <a:spcPct val="0"/>
              </a:spcAft>
            </a:pPr>
            <a:endParaRPr lang="en-US" sz="1600" dirty="0">
              <a:latin typeface="Times New Roman" panose="02020603050405020304" pitchFamily="18" charset="0"/>
              <a:cs typeface="Times New Roman" panose="02020603050405020304" pitchFamily="18" charset="0"/>
            </a:endParaRP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Temperature range: -55°C to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Accuracy: ±0.5°C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resolution: 9-bit to 12-bit (programmable)</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3V to 5V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Consumption: 1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Conversion time: 750ms at 12-bit</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Standby current: Typically 3µA at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Unique 64 bit ID burned into chip.</a:t>
            </a: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08EFDB-EC2B-4F47-7E13-BC97D1B3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905000"/>
            <a:ext cx="3200698" cy="3965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63583"/>
            <a:ext cx="8610600" cy="6477000"/>
          </a:xfrm>
        </p:spPr>
        <p:txBody>
          <a:bodyPr/>
          <a:lstStyle/>
          <a:p>
            <a:pPr marL="357188" indent="-357188" algn="just">
              <a:lnSpc>
                <a:spcPct val="150000"/>
              </a:lnSpc>
              <a:buFont typeface="+mj-lt"/>
              <a:buAutoNum type="arabicPeriod" startAt="14"/>
              <a:defRPr/>
            </a:pPr>
            <a:r>
              <a:rPr lang="en-US" sz="1600" b="1" dirty="0">
                <a:solidFill>
                  <a:srgbClr val="000000"/>
                </a:solidFill>
                <a:latin typeface="Times New Roman" panose="02020603050405020304" pitchFamily="18" charset="0"/>
                <a:cs typeface="Times New Roman" panose="02020603050405020304" pitchFamily="18" charset="0"/>
              </a:rPr>
              <a:t>IR sensor(IR-08H):</a:t>
            </a:r>
            <a:r>
              <a:rPr lang="en-US" sz="1600" dirty="0">
                <a:solidFill>
                  <a:srgbClr val="000000"/>
                </a:solidFill>
                <a:latin typeface="Times New Roman" panose="02020603050405020304" pitchFamily="18" charset="0"/>
                <a:cs typeface="Times New Roman" panose="02020603050405020304" pitchFamily="18" charset="0"/>
              </a:rPr>
              <a:t> </a:t>
            </a:r>
          </a:p>
          <a:p>
            <a:pPr marL="539750" indent="-180975" algn="just" rtl="0"/>
            <a:r>
              <a:rPr lang="en-US" sz="1600" dirty="0">
                <a:latin typeface="Times New Roman" panose="02020603050405020304" pitchFamily="18" charset="0"/>
                <a:cs typeface="Times New Roman" panose="02020603050405020304" pitchFamily="18" charset="0"/>
              </a:rPr>
              <a:t>Infrared IR Sensor Module (Active Low) has a pair of infrared transmitting and receiving tubes. When the transmitted light waves are reflected back, the reflected IR waves will be received by the receiver tube. The onboard comparator circuitry does the processing and the green indicator LED comes to life. </a:t>
            </a:r>
          </a:p>
          <a:p>
            <a:pPr marL="539750" indent="-180975" algn="just" rtl="0"/>
            <a:r>
              <a:rPr lang="en-US" sz="1600" dirty="0">
                <a:latin typeface="Times New Roman" panose="02020603050405020304" pitchFamily="18" charset="0"/>
                <a:cs typeface="Times New Roman" panose="02020603050405020304" pitchFamily="18" charset="0"/>
              </a:rPr>
              <a:t>The module features a 4 wire interface with VCC, GND, EN and an OUTPUT pin on its tail. It works fine with 3.3 to 5V levels. Upon hindrance/reflectance, the output pin gives out a digital signal (a low-level signal)</a:t>
            </a:r>
          </a:p>
          <a:p>
            <a:pPr marL="539750" indent="-180975" algn="just" rtl="0"/>
            <a:r>
              <a:rPr lang="en-US" sz="1600" dirty="0">
                <a:latin typeface="Times New Roman" panose="02020603050405020304" pitchFamily="18" charset="0"/>
                <a:cs typeface="Times New Roman" panose="02020603050405020304" pitchFamily="18" charset="0"/>
              </a:rPr>
              <a:t>We are using it in lobby of each floor to detect human presence in front of lift door at that particular floor.</a:t>
            </a:r>
          </a:p>
          <a:p>
            <a:pPr marL="358775" indent="0" algn="just" rtl="0">
              <a:buNone/>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3.6 - 5 V DC</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Supply current: 20 mA</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35°</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Distance Measuring Range: 2 – 30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I/O pins are 5V and 3.3V compliant</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Built-in Ambient Light Sensor</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Range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Frequency</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LED Indicators</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405862-ABFD-A513-9ABD-5F261A8F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02437" y="3429000"/>
            <a:ext cx="5056322" cy="238658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5"/>
              <a:defRPr/>
            </a:pPr>
            <a:r>
              <a:rPr lang="en-US" sz="1600" b="1" dirty="0">
                <a:solidFill>
                  <a:srgbClr val="000000"/>
                </a:solidFill>
                <a:latin typeface="Times New Roman" panose="02020603050405020304" pitchFamily="18" charset="0"/>
                <a:cs typeface="Times New Roman" panose="02020603050405020304" pitchFamily="18" charset="0"/>
              </a:rPr>
              <a:t>Flame sensor(YL 38):</a:t>
            </a:r>
          </a:p>
          <a:p>
            <a:pPr marL="355600" indent="0" algn="just" rtl="0">
              <a:buNone/>
              <a:defRPr/>
            </a:pPr>
            <a:r>
              <a:rPr lang="en-US" sz="1600" dirty="0">
                <a:latin typeface="Times New Roman" panose="02020603050405020304" pitchFamily="18" charset="0"/>
                <a:cs typeface="Times New Roman" panose="02020603050405020304" pitchFamily="18" charset="0"/>
              </a:rPr>
              <a:t>This tiny Flame sensor infrared receiver module can use to detect flame or wavelength of the light source within 760nm~1100nm also useful for Lighter flame detect at the distance 80cm. We are going to use it to detect fire inside the lift.</a:t>
            </a:r>
          </a:p>
          <a:p>
            <a:pPr marL="355600" indent="0" algn="just" rtl="0">
              <a:buNone/>
              <a:defRPr/>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3.3V - 5V</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Wavelength: 760 nm - 1100 nm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range: up to 100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60°</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Comparator chip LM393 makes module readings 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Fast Response Time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Sensitivity adjustable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detection range.</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1265" t="13637" r="8086" b="12739"/>
          <a:stretch/>
        </p:blipFill>
        <p:spPr>
          <a:xfrm rot="2825562">
            <a:off x="4786372" y="2342062"/>
            <a:ext cx="3709444" cy="3386371"/>
          </a:xfrm>
          <a:prstGeom prst="rect">
            <a:avLst/>
          </a:prstGeom>
        </p:spPr>
      </p:pic>
    </p:spTree>
    <p:extLst>
      <p:ext uri="{BB962C8B-B14F-4D97-AF65-F5344CB8AC3E}">
        <p14:creationId xmlns:p14="http://schemas.microsoft.com/office/powerpoint/2010/main" val="62844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6"/>
              <a:defRPr/>
            </a:pPr>
            <a:r>
              <a:rPr lang="en-US" sz="1600" b="1" dirty="0">
                <a:solidFill>
                  <a:srgbClr val="000000"/>
                </a:solidFill>
                <a:latin typeface="Times New Roman" panose="02020603050405020304" pitchFamily="18" charset="0"/>
                <a:cs typeface="Times New Roman" panose="02020603050405020304" pitchFamily="18" charset="0"/>
              </a:rPr>
              <a:t>Load cell with hx711 sensor:</a:t>
            </a:r>
            <a:endParaRPr lang="en-US" sz="1600" dirty="0">
              <a:solidFill>
                <a:srgbClr val="000000"/>
              </a:solidFill>
              <a:latin typeface="Times New Roman" panose="02020603050405020304" pitchFamily="18" charset="0"/>
              <a:cs typeface="Times New Roman" panose="02020603050405020304" pitchFamily="18" charset="0"/>
            </a:endParaRPr>
          </a:p>
          <a:p>
            <a:pPr marL="539750" indent="-180975" algn="just" rtl="0">
              <a:defRPr/>
            </a:pPr>
            <a:r>
              <a:rPr lang="en-US" sz="1600" dirty="0">
                <a:latin typeface="Times New Roman" panose="02020603050405020304" pitchFamily="18" charset="0"/>
                <a:cs typeface="Times New Roman" panose="02020603050405020304" pitchFamily="18" charset="0"/>
              </a:rPr>
              <a:t>This weighing Load Cell Sensor (sometimes called a strain gauge) can translate up to 1 kg of pressure (force) into an electrical signal. Each load cell is able to measure the electrical resistance that changes in response to, and proportional of, the strain (e.g. pressure or force) applied to the bar.</a:t>
            </a:r>
          </a:p>
          <a:p>
            <a:pPr marL="539750" indent="-180975" algn="just" rtl="0">
              <a:defRPr/>
            </a:pPr>
            <a:r>
              <a:rPr lang="en-US" sz="1600" dirty="0">
                <a:solidFill>
                  <a:srgbClr val="000000"/>
                </a:solidFill>
                <a:latin typeface="Times New Roman" panose="02020603050405020304" pitchFamily="18" charset="0"/>
                <a:cs typeface="Times New Roman" panose="02020603050405020304" pitchFamily="18" charset="0"/>
              </a:rPr>
              <a:t>The HX711 Dual-Channel 24 Bit Precision A/D weight Pressure Sensor is a Load Cell Amplifier breakout board, for the HX711 IC that allows us to easily read load cells to measure weight. We will be able to read the changes in the resistance of the load cell, and with some calibration. We are using it to measure whether lift has overweight or not.</a:t>
            </a:r>
          </a:p>
          <a:p>
            <a:pPr marL="358775" indent="0" algn="just" rtl="0">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marL="355600" indent="0" algn="just" rtl="0">
              <a:buNone/>
              <a:defRPr/>
            </a:pPr>
            <a:r>
              <a:rPr lang="en-US" sz="1600" dirty="0">
                <a:latin typeface="Times New Roman" panose="02020603050405020304" pitchFamily="18" charset="0"/>
                <a:cs typeface="Times New Roman" panose="02020603050405020304" pitchFamily="18" charset="0"/>
              </a:rPr>
              <a:t>Specifications:</a:t>
            </a:r>
            <a:endParaRPr lang="en-US" sz="1600" dirty="0">
              <a:solidFill>
                <a:srgbClr val="000000"/>
              </a:solidFill>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voltage: 5 - 10 VDC</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current: 10 mA</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Differential input voltage: ± 40 mV</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Data accuracy: 24 bit</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Refresh frequency: 10/80 Hz</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Temperature: -40 to +85 </a:t>
            </a:r>
            <a:r>
              <a:rPr lang="en-US" sz="1600" dirty="0">
                <a:latin typeface="Times New Roman" panose="02020603050405020304" pitchFamily="18" charset="0"/>
                <a:cs typeface="Times New Roman" panose="02020603050405020304" pitchFamily="18" charset="0"/>
              </a:rPr>
              <a:t>°C</a:t>
            </a: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US" sz="1600" dirty="0">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704" t="10638" r="3704" b="10638"/>
          <a:stretch/>
        </p:blipFill>
        <p:spPr>
          <a:xfrm>
            <a:off x="4572000" y="2895600"/>
            <a:ext cx="4318000" cy="3886200"/>
          </a:xfrm>
          <a:prstGeom prst="rect">
            <a:avLst/>
          </a:prstGeom>
        </p:spPr>
      </p:pic>
    </p:spTree>
    <p:extLst>
      <p:ext uri="{BB962C8B-B14F-4D97-AF65-F5344CB8AC3E}">
        <p14:creationId xmlns:p14="http://schemas.microsoft.com/office/powerpoint/2010/main" val="129158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84820" y="152400"/>
            <a:ext cx="4636815" cy="66173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Autofit/>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5787" y="152400"/>
            <a:ext cx="9144000" cy="6705600"/>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Ultrasonic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Accessibility: Voice control can be easier to use for people with physical disabilities or limitations than traditional button controls.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Hygiene: Using voice commands can help to reduce the spread of germs, as people don't need to touch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Convenience: Voice control can be a more convenient way to call a lift, especially when carrying items or with full hands.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Safety: The system includes safety features such as load sensors, IR sensors, flame sensors, temperature sensors, and ultrasonic sensors, which can help to prevent accidents.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Modernization: A voice-operated lift control system can give a building a more modern and high-tech feel.</a:t>
            </a:r>
          </a:p>
          <a:p>
            <a:endParaRPr lang="en-IN" dirty="0"/>
          </a:p>
        </p:txBody>
      </p:sp>
    </p:spTree>
    <p:extLst>
      <p:ext uri="{BB962C8B-B14F-4D97-AF65-F5344CB8AC3E}">
        <p14:creationId xmlns:p14="http://schemas.microsoft.com/office/powerpoint/2010/main" val="149371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Accuracy: Voice recognition systems can sometimes be inaccurate, especially if there is background noise or if the speaker has a strong accent.</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Privacy: Some people may be concerned about the privacy implications of using a voice-operated system.</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Cost: Installing and maintaining a voice-operated lift control system can be more expensive than a traditional system.</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956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Application</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Hospitals: In hospitals, voice control can be helpful for patients and staff who may have difficulty using traditional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Hotels: Voice-operated lifts can be a luxurious and modern addition to hotels.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Residential buildings: Voice control can be a convenient option for people living in residential buildings, especially for those with disabilities.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Public buildings: Voice-operated lifts can be helpful in public buildings such as libraries and museums, where people may be carrying items or have difficulty using traditional buttons.</a:t>
            </a:r>
          </a:p>
          <a:p>
            <a:pPr algn="just"/>
            <a:endParaRPr lang="en-IN" dirty="0"/>
          </a:p>
        </p:txBody>
      </p:sp>
    </p:spTree>
    <p:extLst>
      <p:ext uri="{BB962C8B-B14F-4D97-AF65-F5344CB8AC3E}">
        <p14:creationId xmlns:p14="http://schemas.microsoft.com/office/powerpoint/2010/main" val="364643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492</TotalTime>
  <Words>3785</Words>
  <Application>Microsoft Office PowerPoint</Application>
  <PresentationFormat>On-screen Show (4:3)</PresentationFormat>
  <Paragraphs>428</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Prototype Images</vt:lpstr>
      <vt:lpstr>Hardware and Software Requirements</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Detailed Algorithm</vt:lpstr>
      <vt:lpstr>Advantages</vt:lpstr>
      <vt:lpstr>Limitations</vt:lpstr>
      <vt:lpstr>Application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815</cp:revision>
  <dcterms:created xsi:type="dcterms:W3CDTF">2016-01-13T12:24:00Z</dcterms:created>
  <dcterms:modified xsi:type="dcterms:W3CDTF">2024-01-19T20:01:34Z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